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6" r:id="rId3"/>
    <p:sldId id="258" r:id="rId4"/>
    <p:sldId id="261" r:id="rId5"/>
    <p:sldId id="262" r:id="rId6"/>
    <p:sldId id="263" r:id="rId7"/>
    <p:sldId id="270" r:id="rId8"/>
    <p:sldId id="268" r:id="rId9"/>
    <p:sldId id="271" r:id="rId10"/>
    <p:sldId id="269" r:id="rId11"/>
    <p:sldId id="272" r:id="rId12"/>
    <p:sldId id="273" r:id="rId13"/>
    <p:sldId id="264" r:id="rId14"/>
    <p:sldId id="265" r:id="rId15"/>
    <p:sldId id="266" r:id="rId16"/>
    <p:sldId id="267" r:id="rId17"/>
    <p:sldId id="274" r:id="rId18"/>
    <p:sldId id="259" r:id="rId19"/>
    <p:sldId id="260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FA01-225B-41A0-AD67-0D370B25E36C}" type="datetimeFigureOut">
              <a:rPr lang="en-US" smtClean="0"/>
              <a:t>8/18/2012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35DCE51B-2BAE-4C6F-8359-6645CCEAA0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FA01-225B-41A0-AD67-0D370B25E36C}" type="datetimeFigureOut">
              <a:rPr lang="en-US" smtClean="0"/>
              <a:t>8/18/2012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CE51B-2BAE-4C6F-8359-6645CCEAA0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FA01-225B-41A0-AD67-0D370B25E36C}" type="datetimeFigureOut">
              <a:rPr lang="en-US" smtClean="0"/>
              <a:t>8/18/2012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CE51B-2BAE-4C6F-8359-6645CCEAA0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FA01-225B-41A0-AD67-0D370B25E36C}" type="datetimeFigureOut">
              <a:rPr lang="en-US" smtClean="0"/>
              <a:t>8/18/2012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CE51B-2BAE-4C6F-8359-6645CCEAA0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FA01-225B-41A0-AD67-0D370B25E36C}" type="datetimeFigureOut">
              <a:rPr lang="en-US" smtClean="0"/>
              <a:t>8/18/2012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CE51B-2BAE-4C6F-8359-6645CCEAA0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FA01-225B-41A0-AD67-0D370B25E36C}" type="datetimeFigureOut">
              <a:rPr lang="en-US" smtClean="0"/>
              <a:t>8/18/2012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CE51B-2BAE-4C6F-8359-6645CCEAA0DA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FA01-225B-41A0-AD67-0D370B25E36C}" type="datetimeFigureOut">
              <a:rPr lang="en-US" smtClean="0"/>
              <a:t>8/18/2012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CE51B-2BAE-4C6F-8359-6645CCEAA0DA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FA01-225B-41A0-AD67-0D370B25E36C}" type="datetimeFigureOut">
              <a:rPr lang="en-US" smtClean="0"/>
              <a:t>8/18/2012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CE51B-2BAE-4C6F-8359-6645CCEAA0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5381627"/>
            <a:ext cx="3286124" cy="1207294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96" y="5347020"/>
            <a:ext cx="3426231" cy="944725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FA01-225B-41A0-AD67-0D370B25E36C}" type="datetimeFigureOut">
              <a:rPr lang="en-US" smtClean="0"/>
              <a:t>8/18/2012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CE51B-2BAE-4C6F-8359-6645CCEAA0D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FA01-225B-41A0-AD67-0D370B25E36C}" type="datetimeFigureOut">
              <a:rPr lang="en-US" smtClean="0"/>
              <a:t>8/18/2012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CE51B-2BAE-4C6F-8359-6645CCEAA0DA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FA01-225B-41A0-AD67-0D370B25E36C}" type="datetimeFigureOut">
              <a:rPr lang="en-US" smtClean="0"/>
              <a:t>8/18/2012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DCE51B-2BAE-4C6F-8359-6645CCEAA0DA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B8CFA01-225B-41A0-AD67-0D370B25E36C}" type="datetimeFigureOut">
              <a:rPr lang="en-US" smtClean="0"/>
              <a:t>8/18/2012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35DCE51B-2BAE-4C6F-8359-6645CCEAA0DA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43000" y="1676400"/>
            <a:ext cx="602013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dirty="0" smtClean="0"/>
              <a:t>Family Educational Rights and Privacy Act 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68882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7552944" cy="762000"/>
          </a:xfrm>
        </p:spPr>
        <p:txBody>
          <a:bodyPr/>
          <a:lstStyle/>
          <a:p>
            <a:r>
              <a:rPr lang="en-US" sz="4000" dirty="0" smtClean="0"/>
              <a:t>Examples Of Educational Records:</a:t>
            </a:r>
            <a:endParaRPr lang="en-US" sz="40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800600" y="1981200"/>
            <a:ext cx="3581400" cy="3048000"/>
          </a:xfrm>
        </p:spPr>
        <p:txBody>
          <a:bodyPr/>
          <a:lstStyle/>
          <a:p>
            <a:r>
              <a:rPr lang="en-US" sz="2400" b="1" dirty="0" smtClean="0"/>
              <a:t>Test </a:t>
            </a:r>
            <a:r>
              <a:rPr lang="en-US" sz="2400" b="1" dirty="0"/>
              <a:t>Scores</a:t>
            </a:r>
          </a:p>
          <a:p>
            <a:r>
              <a:rPr lang="en-US" sz="2400" b="1" dirty="0"/>
              <a:t>Advising records</a:t>
            </a:r>
          </a:p>
          <a:p>
            <a:r>
              <a:rPr lang="en-US" sz="2400" b="1" dirty="0"/>
              <a:t>Education services received</a:t>
            </a:r>
          </a:p>
          <a:p>
            <a:r>
              <a:rPr lang="en-US" sz="2400" b="1" dirty="0"/>
              <a:t>Disciplinary actions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767576" y="2010937"/>
            <a:ext cx="3286126" cy="2740152"/>
          </a:xfrm>
        </p:spPr>
        <p:txBody>
          <a:bodyPr>
            <a:norm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sz="2400" b="1" dirty="0"/>
              <a:t>Health Records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400" b="1" dirty="0"/>
              <a:t>Grades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400" b="1" dirty="0"/>
              <a:t>Transcripts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400" b="1" dirty="0"/>
              <a:t>Courses taken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400" b="1" dirty="0"/>
              <a:t>Class Schedule</a:t>
            </a:r>
          </a:p>
          <a:p>
            <a:pPr marL="342900" indent="-342900">
              <a:buFont typeface="Courier New" pitchFamily="49" charset="0"/>
              <a:buChar char="o"/>
            </a:pP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762000" y="1981200"/>
            <a:ext cx="6400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endParaRPr lang="en-US" sz="2800" dirty="0" smtClean="0"/>
          </a:p>
          <a:p>
            <a:pPr marL="457200" indent="-457200">
              <a:buFont typeface="Arial" pitchFamily="34" charset="0"/>
              <a:buChar char="•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2368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839200" cy="1096962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/>
              <a:t>What are </a:t>
            </a:r>
            <a:r>
              <a:rPr lang="en-US" sz="3200" b="1" i="1" dirty="0"/>
              <a:t>not</a:t>
            </a:r>
            <a:r>
              <a:rPr lang="en-US" sz="3200" b="1" dirty="0"/>
              <a:t> considered education records?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534400" cy="3505199"/>
          </a:xfrm>
        </p:spPr>
        <p:txBody>
          <a:bodyPr>
            <a:noAutofit/>
          </a:bodyPr>
          <a:lstStyle/>
          <a:p>
            <a:pPr lvl="0"/>
            <a:r>
              <a:rPr lang="en-US" sz="2800" b="1" dirty="0"/>
              <a:t>Records of teachers and administrators that are kept in their sole possession and not revealed to any other </a:t>
            </a:r>
            <a:r>
              <a:rPr lang="en-US" sz="2800" b="1" dirty="0" smtClean="0"/>
              <a:t>individual</a:t>
            </a:r>
            <a:endParaRPr lang="en-US" sz="2800" b="1" dirty="0"/>
          </a:p>
          <a:p>
            <a:pPr lvl="0"/>
            <a:r>
              <a:rPr lang="en-US" sz="2800" b="1" dirty="0"/>
              <a:t>Records of a law enforcement unit of the educational institution, such as the campus security office.</a:t>
            </a:r>
          </a:p>
          <a:p>
            <a:pPr lvl="0"/>
            <a:r>
              <a:rPr lang="en-US" sz="2800" b="1" dirty="0" smtClean="0"/>
              <a:t>Personnel </a:t>
            </a:r>
            <a:r>
              <a:rPr lang="en-US" sz="2800" b="1" dirty="0"/>
              <a:t>records of those individuals employed by the educational institution</a:t>
            </a:r>
            <a:r>
              <a:rPr lang="en-US" sz="2800" b="1" dirty="0" smtClean="0"/>
              <a:t>.</a:t>
            </a:r>
          </a:p>
          <a:p>
            <a:pPr lvl="0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</a:rPr>
              <a:t>Directory 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Information  </a:t>
            </a:r>
            <a:r>
              <a:rPr lang="en-US" sz="2800" b="1" dirty="0" smtClean="0"/>
              <a:t>(*opt-out option required)</a:t>
            </a:r>
            <a:endParaRPr lang="en-US" sz="2800" b="1" dirty="0"/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54056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b="1" dirty="0" smtClean="0"/>
              <a:t>Under </a:t>
            </a:r>
            <a:r>
              <a:rPr lang="en-US" b="1" dirty="0"/>
              <a:t>FERPA, directory information can include:</a:t>
            </a:r>
            <a:br>
              <a:rPr lang="en-US" b="1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Student’s name</a:t>
            </a:r>
          </a:p>
          <a:p>
            <a:pPr lvl="0"/>
            <a:r>
              <a:rPr lang="en-US" dirty="0"/>
              <a:t>Address</a:t>
            </a:r>
          </a:p>
          <a:p>
            <a:pPr lvl="0"/>
            <a:r>
              <a:rPr lang="en-US" dirty="0"/>
              <a:t>Telephone listing</a:t>
            </a:r>
          </a:p>
          <a:p>
            <a:pPr lvl="0"/>
            <a:r>
              <a:rPr lang="en-US" dirty="0"/>
              <a:t>Electronic mail address</a:t>
            </a:r>
          </a:p>
          <a:p>
            <a:pPr lvl="0"/>
            <a:r>
              <a:rPr lang="en-US" dirty="0" smtClean="0"/>
              <a:t>Photograph  (*Published school media)</a:t>
            </a:r>
            <a:endParaRPr lang="en-US" dirty="0"/>
          </a:p>
          <a:p>
            <a:pPr lvl="0"/>
            <a:r>
              <a:rPr lang="en-US" dirty="0"/>
              <a:t>Date and place of birth</a:t>
            </a:r>
          </a:p>
          <a:p>
            <a:pPr lvl="0"/>
            <a:r>
              <a:rPr lang="en-US" dirty="0"/>
              <a:t>Major field of study</a:t>
            </a:r>
          </a:p>
          <a:p>
            <a:pPr lvl="0"/>
            <a:r>
              <a:rPr lang="en-US" dirty="0"/>
              <a:t>Grade level</a:t>
            </a:r>
          </a:p>
          <a:p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dirty="0"/>
              <a:t>Enrollment status (e.g. undergraduate or graduate, full-time or part-time)</a:t>
            </a:r>
          </a:p>
          <a:p>
            <a:pPr lvl="0"/>
            <a:r>
              <a:rPr lang="en-US" dirty="0"/>
              <a:t>Participation in officially recognized activities and sports</a:t>
            </a:r>
          </a:p>
          <a:p>
            <a:pPr lvl="0"/>
            <a:r>
              <a:rPr lang="en-US" dirty="0"/>
              <a:t>Weight and height of members of athletic teams</a:t>
            </a:r>
          </a:p>
          <a:p>
            <a:pPr lvl="0"/>
            <a:r>
              <a:rPr lang="en-US" dirty="0"/>
              <a:t>Dates of attendance</a:t>
            </a:r>
          </a:p>
          <a:p>
            <a:pPr lvl="0"/>
            <a:r>
              <a:rPr lang="en-US" dirty="0"/>
              <a:t>Degrees, honors and awards received</a:t>
            </a:r>
          </a:p>
          <a:p>
            <a:pPr lvl="0"/>
            <a:r>
              <a:rPr lang="en-US" dirty="0"/>
              <a:t>Name of the most recent previous educational agency or institution attended by the student.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37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0772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Who may have access to these records without parental/eligible student consent?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1"/>
            <a:ext cx="8229600" cy="3581400"/>
          </a:xfrm>
        </p:spPr>
        <p:txBody>
          <a:bodyPr>
            <a:noAutofit/>
          </a:bodyPr>
          <a:lstStyle/>
          <a:p>
            <a:pPr lvl="0"/>
            <a:r>
              <a:rPr lang="en-US" sz="2800" b="1" dirty="0" smtClean="0"/>
              <a:t>Parents themselves and eligible students 18 yrs. or older</a:t>
            </a:r>
          </a:p>
          <a:p>
            <a:r>
              <a:rPr lang="en-US" sz="2800" b="1" dirty="0" smtClean="0"/>
              <a:t>Officials </a:t>
            </a:r>
            <a:r>
              <a:rPr lang="en-US" sz="2800" b="1" dirty="0"/>
              <a:t>of other schools or school systems to which the student is being transferred. </a:t>
            </a:r>
            <a:r>
              <a:rPr lang="en-US" sz="2800" b="1" dirty="0" smtClean="0"/>
              <a:t>(notification required)</a:t>
            </a:r>
          </a:p>
          <a:p>
            <a:r>
              <a:rPr lang="en-US" sz="2800" b="1" dirty="0" smtClean="0"/>
              <a:t> </a:t>
            </a:r>
            <a:r>
              <a:rPr lang="en-US" sz="2800" b="1" dirty="0"/>
              <a:t>In cases of emergency, appropriate persons, including parents of an adult student, may gain access if the information is needed to protect the health or safety of the student or others. </a:t>
            </a:r>
          </a:p>
          <a:p>
            <a:pPr lvl="0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656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/>
              <a:t>Who may have access to these records without parental/eligible student consent?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534400" cy="4419599"/>
          </a:xfrm>
        </p:spPr>
        <p:txBody>
          <a:bodyPr>
            <a:normAutofit/>
          </a:bodyPr>
          <a:lstStyle/>
          <a:p>
            <a:pPr lvl="0"/>
            <a:r>
              <a:rPr lang="en-US" sz="2400" b="1" dirty="0" smtClean="0"/>
              <a:t>State educational agencies (SEAs) may disclose information about a student’s scores on state assessments to other schools within the state where a student seeks or intends to enroll.</a:t>
            </a:r>
          </a:p>
          <a:p>
            <a:pPr lvl="0"/>
            <a:r>
              <a:rPr lang="en-US" sz="2400" b="1" dirty="0" smtClean="0"/>
              <a:t>Organizations conducting studies for educational institutions to develop or evaluate tests, student aid programs, or to improve education. (*conditions apply)</a:t>
            </a:r>
          </a:p>
          <a:p>
            <a:r>
              <a:rPr lang="en-US" sz="2400" b="1" dirty="0" smtClean="0"/>
              <a:t>Contractors, consultants, and other parties to whom a state educational agency has outsourced services or functions provided the state agency has direct control over the outside party.</a:t>
            </a:r>
          </a:p>
          <a:p>
            <a:pPr lvl="0"/>
            <a:endParaRPr lang="en-US" sz="1800" dirty="0"/>
          </a:p>
          <a:p>
            <a:pPr lvl="0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510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1" dirty="0"/>
              <a:t>Who may have access to these records without parental/eligible student consent?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7772400" cy="3733800"/>
          </a:xfrm>
        </p:spPr>
        <p:txBody>
          <a:bodyPr/>
          <a:lstStyle/>
          <a:p>
            <a:endParaRPr lang="en-US" sz="2400" dirty="0" smtClean="0"/>
          </a:p>
          <a:p>
            <a:r>
              <a:rPr lang="en-US" sz="2800" dirty="0" smtClean="0"/>
              <a:t>Financial </a:t>
            </a:r>
            <a:r>
              <a:rPr lang="en-US" sz="2800" dirty="0"/>
              <a:t>aid </a:t>
            </a:r>
            <a:r>
              <a:rPr lang="en-US" sz="2800" dirty="0" smtClean="0"/>
              <a:t>purposes.</a:t>
            </a:r>
          </a:p>
          <a:p>
            <a:endParaRPr lang="en-US" sz="2800" dirty="0" smtClean="0"/>
          </a:p>
          <a:p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r>
              <a:rPr lang="en-US" sz="2800" b="1" dirty="0">
                <a:solidFill>
                  <a:srgbClr val="FFFF00"/>
                </a:solidFill>
              </a:rPr>
              <a:t>School officials who have been determined to have legitimate need to view the records. These would include teachers and administrators within the same school. </a:t>
            </a:r>
            <a:endParaRPr lang="en-US" sz="2800" b="1" dirty="0" smtClean="0">
              <a:solidFill>
                <a:srgbClr val="FFFF00"/>
              </a:solidFill>
            </a:endParaRPr>
          </a:p>
          <a:p>
            <a:pPr lvl="0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219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en-US" b="1" dirty="0"/>
              <a:t>Definition of Legitimate Educational Interest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04800" y="1295400"/>
            <a:ext cx="8153400" cy="4038601"/>
          </a:xfrm>
        </p:spPr>
        <p:txBody>
          <a:bodyPr>
            <a:noAutofit/>
          </a:bodyPr>
          <a:lstStyle/>
          <a:p>
            <a:r>
              <a:rPr lang="en-US" sz="2400" dirty="0" smtClean="0"/>
              <a:t>Districts are allowed to determine their own criteria and eligibility as long as the following apply:*</a:t>
            </a:r>
          </a:p>
          <a:p>
            <a:r>
              <a:rPr lang="en-US" sz="2400" dirty="0" smtClean="0"/>
              <a:t>Access only given on Need-to-know basis</a:t>
            </a:r>
          </a:p>
          <a:p>
            <a:r>
              <a:rPr lang="en-US" sz="2400" dirty="0" smtClean="0"/>
              <a:t>Access only for those students </a:t>
            </a:r>
            <a:r>
              <a:rPr lang="en-US" sz="2400" dirty="0"/>
              <a:t> </a:t>
            </a:r>
            <a:r>
              <a:rPr lang="en-US" sz="2400" dirty="0" smtClean="0"/>
              <a:t>included in the “need to know” </a:t>
            </a:r>
          </a:p>
          <a:p>
            <a:r>
              <a:rPr lang="en-US" sz="2400" dirty="0" smtClean="0"/>
              <a:t>Access is only for as long as the “need to know” exists; after, information to be destroyed if in hard copy form.</a:t>
            </a:r>
          </a:p>
          <a:p>
            <a:endParaRPr lang="en-US" sz="2400" dirty="0"/>
          </a:p>
          <a:p>
            <a:r>
              <a:rPr lang="en-US" sz="2400" dirty="0" smtClean="0"/>
              <a:t>*Districts must include in an annual notification to public.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0580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en-US" b="1" dirty="0"/>
              <a:t>Definition of Legitimate Educational Interest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04800" y="1295400"/>
            <a:ext cx="8153400" cy="4038601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en-US" sz="2800" b="1" dirty="0">
                <a:solidFill>
                  <a:srgbClr val="FFFF00"/>
                </a:solidFill>
              </a:rPr>
              <a:t>Even though districts can determine “legitimate educational interest,” regulations </a:t>
            </a:r>
            <a:r>
              <a:rPr lang="en-US" sz="2800" b="1" dirty="0" smtClean="0">
                <a:solidFill>
                  <a:srgbClr val="FFFF00"/>
                </a:solidFill>
              </a:rPr>
              <a:t>and guidelines have specified </a:t>
            </a:r>
            <a:r>
              <a:rPr lang="en-US" sz="2800" b="1" dirty="0">
                <a:solidFill>
                  <a:srgbClr val="FFFF00"/>
                </a:solidFill>
              </a:rPr>
              <a:t>the following:</a:t>
            </a:r>
          </a:p>
          <a:p>
            <a:r>
              <a:rPr lang="en-US" sz="2800" b="1" dirty="0"/>
              <a:t>Blanket access to all staff because they are employed by the district is not </a:t>
            </a:r>
            <a:r>
              <a:rPr lang="en-US" sz="2800" b="1" dirty="0" smtClean="0"/>
              <a:t>acceptable*</a:t>
            </a:r>
            <a:endParaRPr lang="en-US" sz="2800" b="1" dirty="0"/>
          </a:p>
          <a:p>
            <a:r>
              <a:rPr lang="en-US" sz="2800" b="1" dirty="0"/>
              <a:t>Blanket access because it is more convenient or easier </a:t>
            </a:r>
            <a:r>
              <a:rPr lang="en-US" sz="2800" b="1" dirty="0" smtClean="0"/>
              <a:t>to do a job is </a:t>
            </a:r>
            <a:r>
              <a:rPr lang="en-US" sz="2800" b="1" dirty="0"/>
              <a:t>not acceptable</a:t>
            </a:r>
          </a:p>
          <a:p>
            <a:r>
              <a:rPr lang="en-US" sz="2800" b="1" dirty="0"/>
              <a:t>Access does not have to be given </a:t>
            </a:r>
            <a:r>
              <a:rPr lang="en-US" sz="2800" b="1" dirty="0" smtClean="0"/>
              <a:t>electronically</a:t>
            </a:r>
          </a:p>
          <a:p>
            <a:endParaRPr lang="en-US" sz="2800" b="1" dirty="0"/>
          </a:p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*Employees should be careful not to share with third parties (subs, other teachers, other parents)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70325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19200" y="1600200"/>
            <a:ext cx="67056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/>
              <a:t>As part of your employment, you signed a confidentiality agreement, and violation of FERPA is considered a breach of contract.</a:t>
            </a:r>
          </a:p>
        </p:txBody>
      </p:sp>
    </p:spTree>
    <p:extLst>
      <p:ext uri="{BB962C8B-B14F-4D97-AF65-F5344CB8AC3E}">
        <p14:creationId xmlns:p14="http://schemas.microsoft.com/office/powerpoint/2010/main" val="91259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8200" y="990600"/>
            <a:ext cx="7620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/>
              <a:t>Violation of FERPA can also impact the district, resulting in sanctions and </a:t>
            </a:r>
            <a:r>
              <a:rPr lang="en-US" sz="3600" b="1" smtClean="0"/>
              <a:t>loss of federal </a:t>
            </a:r>
            <a:r>
              <a:rPr lang="en-US" sz="3600" b="1" dirty="0"/>
              <a:t>funding.  Violations can result in an investigation and enforcement by the U.S. department of education upon receiving a formal complaint.  Anyone can file the complaint.</a:t>
            </a:r>
          </a:p>
        </p:txBody>
      </p:sp>
    </p:spTree>
    <p:extLst>
      <p:ext uri="{BB962C8B-B14F-4D97-AF65-F5344CB8AC3E}">
        <p14:creationId xmlns:p14="http://schemas.microsoft.com/office/powerpoint/2010/main" val="1527045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8200" y="1371600"/>
            <a:ext cx="7315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/>
              <a:t>From the moment a child enters the school system, sensitive information is collected about the child </a:t>
            </a:r>
            <a:r>
              <a:rPr lang="en-US" sz="3600" b="1" dirty="0" smtClean="0"/>
              <a:t>(and even  the family) </a:t>
            </a:r>
            <a:r>
              <a:rPr lang="en-US" sz="3600" b="1" dirty="0"/>
              <a:t>and maintained in educational records throughout </a:t>
            </a:r>
            <a:r>
              <a:rPr lang="en-US" sz="3600" b="1" dirty="0" smtClean="0"/>
              <a:t>the </a:t>
            </a:r>
            <a:r>
              <a:rPr lang="en-US" sz="3600" b="1" dirty="0"/>
              <a:t>school years. </a:t>
            </a:r>
          </a:p>
        </p:txBody>
      </p:sp>
    </p:spTree>
    <p:extLst>
      <p:ext uri="{BB962C8B-B14F-4D97-AF65-F5344CB8AC3E}">
        <p14:creationId xmlns:p14="http://schemas.microsoft.com/office/powerpoint/2010/main" val="333925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1295400"/>
            <a:ext cx="70866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/>
              <a:t>As </a:t>
            </a:r>
            <a:r>
              <a:rPr lang="en-US" sz="3600" b="1" dirty="0" smtClean="0"/>
              <a:t>a school district employee, you </a:t>
            </a:r>
            <a:r>
              <a:rPr lang="en-US" sz="3600" b="1" dirty="0"/>
              <a:t>are responsible for knowing the privacy rights </a:t>
            </a:r>
            <a:r>
              <a:rPr lang="en-US" sz="3600" b="1" dirty="0" smtClean="0"/>
              <a:t>protected </a:t>
            </a:r>
            <a:r>
              <a:rPr lang="en-US" sz="3600" b="1" dirty="0"/>
              <a:t>the Family Educational Rights and Privacy Act </a:t>
            </a:r>
            <a:r>
              <a:rPr lang="en-US" sz="3600" b="1" dirty="0" smtClean="0"/>
              <a:t>(FERPA) and </a:t>
            </a:r>
            <a:r>
              <a:rPr lang="en-US" sz="3600" b="1" dirty="0"/>
              <a:t>protecting those rights. </a:t>
            </a:r>
          </a:p>
        </p:txBody>
      </p:sp>
    </p:spTree>
    <p:extLst>
      <p:ext uri="{BB962C8B-B14F-4D97-AF65-F5344CB8AC3E}">
        <p14:creationId xmlns:p14="http://schemas.microsoft.com/office/powerpoint/2010/main" val="204946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348525"/>
            <a:ext cx="861060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</a:rPr>
              <a:t>The Rights Provided by the Act</a:t>
            </a:r>
          </a:p>
          <a:p>
            <a:pPr algn="ctr"/>
            <a:r>
              <a:rPr lang="en-US" sz="2000" dirty="0" smtClean="0"/>
              <a:t>(Schools must provide annual notification to parents and students of their FERPA rights)</a:t>
            </a:r>
            <a:r>
              <a:rPr lang="en-US" sz="2800" dirty="0" smtClean="0"/>
              <a:t>:</a:t>
            </a:r>
            <a:endParaRPr lang="en-US" sz="2800" dirty="0"/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400" b="1" dirty="0"/>
              <a:t>The right of parents and adult-age students to inspect and receive a copy of student records.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400" b="1" dirty="0"/>
              <a:t>The right to deny access to others, specifically those outside the school system, with some exceptions.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400" b="1" dirty="0"/>
              <a:t>A process to correct errors, including a hearing.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400" b="1" dirty="0"/>
              <a:t>The right to opt-out of military recruitment.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400" b="1" dirty="0"/>
              <a:t>The right to opt-out of the disclosure of a student’s directory information</a:t>
            </a:r>
            <a:r>
              <a:rPr lang="en-US" sz="2400" b="1" dirty="0" smtClean="0"/>
              <a:t>. (effective until rescinded </a:t>
            </a:r>
            <a:endParaRPr lang="en-US" sz="2400" b="1" dirty="0"/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400" b="1" dirty="0"/>
              <a:t>A complaint process, handled by the Family Compliance Office of the U.S. Department of Education.</a:t>
            </a:r>
          </a:p>
        </p:txBody>
      </p:sp>
    </p:spTree>
    <p:extLst>
      <p:ext uri="{BB962C8B-B14F-4D97-AF65-F5344CB8AC3E}">
        <p14:creationId xmlns:p14="http://schemas.microsoft.com/office/powerpoint/2010/main" val="3700155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88818" y="457200"/>
            <a:ext cx="822960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/>
              <a:t>What it does NOT do</a:t>
            </a:r>
            <a:r>
              <a:rPr lang="en-US" sz="3200" b="1" dirty="0" smtClean="0"/>
              <a:t>:</a:t>
            </a:r>
          </a:p>
          <a:p>
            <a:endParaRPr lang="en-US" sz="2800" b="1" dirty="0"/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800" b="1" dirty="0"/>
              <a:t>It does </a:t>
            </a:r>
            <a:r>
              <a:rPr lang="en-US" sz="2800" b="1" i="1" dirty="0"/>
              <a:t>not</a:t>
            </a:r>
            <a:r>
              <a:rPr lang="en-US" sz="2800" b="1" dirty="0"/>
              <a:t> give individuals the right to sue the school. Only the U.S. Department of Education can sanction schools that have violated FERPA.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800" b="1" dirty="0"/>
              <a:t>It </a:t>
            </a:r>
            <a:r>
              <a:rPr lang="en-US" sz="2800" b="1" dirty="0" smtClean="0"/>
              <a:t>does not require districts to get parents’ permission to share directory information; it puts </a:t>
            </a:r>
            <a:r>
              <a:rPr lang="en-US" sz="2800" b="1" dirty="0"/>
              <a:t>the burden on students and </a:t>
            </a:r>
            <a:r>
              <a:rPr lang="en-US" sz="2800" b="1" dirty="0" smtClean="0"/>
              <a:t>parents to </a:t>
            </a:r>
            <a:r>
              <a:rPr lang="en-US" sz="2800" b="1" dirty="0"/>
              <a:t>respond to opt-out opportunities, such as disclosure of directory information.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2800" b="1" dirty="0"/>
              <a:t>It does not dictate requirements for safeguarding education records.</a:t>
            </a:r>
          </a:p>
        </p:txBody>
      </p:sp>
    </p:spTree>
    <p:extLst>
      <p:ext uri="{BB962C8B-B14F-4D97-AF65-F5344CB8AC3E}">
        <p14:creationId xmlns:p14="http://schemas.microsoft.com/office/powerpoint/2010/main" val="161936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Definition of Education Records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56063" y="1600200"/>
            <a:ext cx="8001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/>
              <a:t>Under FERPA, education records consist of </a:t>
            </a:r>
            <a:r>
              <a:rPr lang="en-US" sz="3600" b="1" dirty="0" smtClean="0"/>
              <a:t>“</a:t>
            </a:r>
            <a:r>
              <a:rPr lang="en-US" sz="3600" b="1" dirty="0" smtClean="0"/>
              <a:t>personally identifiable information</a:t>
            </a:r>
            <a:r>
              <a:rPr lang="en-US" sz="3600" b="1" dirty="0" smtClean="0"/>
              <a:t> </a:t>
            </a:r>
            <a:r>
              <a:rPr lang="en-US" sz="3600" b="1" dirty="0"/>
              <a:t>directly related to a student” that is maintained by an educational agency or institution. </a:t>
            </a:r>
          </a:p>
        </p:txBody>
      </p:sp>
    </p:spTree>
    <p:extLst>
      <p:ext uri="{BB962C8B-B14F-4D97-AF65-F5344CB8AC3E}">
        <p14:creationId xmlns:p14="http://schemas.microsoft.com/office/powerpoint/2010/main" val="195425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752600"/>
            <a:ext cx="7924800" cy="2667000"/>
          </a:xfrm>
        </p:spPr>
        <p:txBody>
          <a:bodyPr>
            <a:noAutofit/>
          </a:bodyPr>
          <a:lstStyle/>
          <a:p>
            <a:pPr lvl="0"/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/>
              <a:t>Information that, alone or in combination, is linked or linkable to a specific student. </a:t>
            </a: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990601"/>
            <a:ext cx="7772400" cy="533399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Definition of Personally Identifiable Information: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79364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685800"/>
            <a:ext cx="7696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“</a:t>
            </a:r>
            <a:r>
              <a:rPr lang="en-US" sz="3600" b="1" dirty="0" smtClean="0"/>
              <a:t>Personally Identifiable” includes</a:t>
            </a:r>
            <a:r>
              <a:rPr lang="en-US" sz="3600" b="1" dirty="0"/>
              <a:t>: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3600" b="1" dirty="0"/>
              <a:t>The student's name and address as well as the name and address of parents and family members.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3600" b="1" dirty="0"/>
              <a:t>Personal identifiers such as Social Security number or student number</a:t>
            </a:r>
            <a:r>
              <a:rPr lang="en-US" sz="3600" b="1" dirty="0" smtClean="0"/>
              <a:t>.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4198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981200"/>
            <a:ext cx="8382000" cy="2667000"/>
          </a:xfrm>
        </p:spPr>
        <p:txBody>
          <a:bodyPr>
            <a:noAutofit/>
          </a:bodyPr>
          <a:lstStyle/>
          <a:p>
            <a:pPr marL="457200" lvl="0" indent="-457200">
              <a:buFont typeface="Arial" pitchFamily="34" charset="0"/>
              <a:buChar char="•"/>
            </a:pPr>
            <a:r>
              <a:rPr lang="en-US" sz="3200" b="1" dirty="0"/>
              <a:t>A list of personal characteristics or other information that would make the student’s identity easily traceable.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en-US" sz="3200" b="1" dirty="0"/>
              <a:t>Indirect identifiers such as the student’s date or place of birth and mother’s maiden name.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200" b="1" dirty="0" smtClean="0"/>
              <a:t>Biometric </a:t>
            </a:r>
            <a:r>
              <a:rPr lang="en-US" sz="3200" b="1" dirty="0"/>
              <a:t>records </a:t>
            </a:r>
            <a:r>
              <a:rPr lang="en-US" sz="3200" b="1" dirty="0" smtClean="0"/>
              <a:t>such as </a:t>
            </a:r>
            <a:r>
              <a:rPr lang="en-US" sz="3200" b="1" dirty="0"/>
              <a:t>fingerprints, retina and iris patterns, voiceprints, DNA sequences, facial characteristics and </a:t>
            </a:r>
            <a:r>
              <a:rPr lang="en-US" sz="3200" b="1" dirty="0" smtClean="0"/>
              <a:t>handwriting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09674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rban Pop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TC101859862[[fn=Urban Pop]]</Template>
  <TotalTime>270</TotalTime>
  <Words>992</Words>
  <Application>Microsoft Office PowerPoint</Application>
  <PresentationFormat>On-screen Show (4:3)</PresentationFormat>
  <Paragraphs>86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Urban Pop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Definition of Education Records </vt:lpstr>
      <vt:lpstr> Information that, alone or in combination, is linked or linkable to a specific student.  </vt:lpstr>
      <vt:lpstr>PowerPoint Presentation</vt:lpstr>
      <vt:lpstr>PowerPoint Presentation</vt:lpstr>
      <vt:lpstr>Examples Of Educational Records:</vt:lpstr>
      <vt:lpstr>What are not considered education records? </vt:lpstr>
      <vt:lpstr>  Under FERPA, directory information can include:  </vt:lpstr>
      <vt:lpstr>Who may have access to these records without parental/eligible student consent? </vt:lpstr>
      <vt:lpstr>Who may have access to these records without parental/eligible student consent?</vt:lpstr>
      <vt:lpstr>Who may have access to these records without parental/eligible student consent?</vt:lpstr>
      <vt:lpstr>Definition of Legitimate Educational Interest </vt:lpstr>
      <vt:lpstr>Definition of Legitimate Educational Interest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27</cp:revision>
  <dcterms:created xsi:type="dcterms:W3CDTF">2012-08-18T18:43:15Z</dcterms:created>
  <dcterms:modified xsi:type="dcterms:W3CDTF">2012-08-18T23:13:36Z</dcterms:modified>
</cp:coreProperties>
</file>